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7"/>
  </p:notesMasterIdLst>
  <p:sldIdLst>
    <p:sldId id="256" r:id="rId2"/>
    <p:sldId id="257" r:id="rId3"/>
    <p:sldId id="259" r:id="rId4"/>
    <p:sldId id="30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07" r:id="rId14"/>
    <p:sldId id="268" r:id="rId15"/>
    <p:sldId id="269" r:id="rId16"/>
    <p:sldId id="270" r:id="rId17"/>
    <p:sldId id="273" r:id="rId18"/>
    <p:sldId id="274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3" r:id="rId36"/>
    <p:sldId id="294" r:id="rId37"/>
    <p:sldId id="295" r:id="rId38"/>
    <p:sldId id="308" r:id="rId39"/>
    <p:sldId id="296" r:id="rId40"/>
    <p:sldId id="298" r:id="rId41"/>
    <p:sldId id="302" r:id="rId42"/>
    <p:sldId id="303" r:id="rId43"/>
    <p:sldId id="305" r:id="rId44"/>
    <p:sldId id="304" r:id="rId45"/>
    <p:sldId id="309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57"/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307"/>
            <p14:sldId id="268"/>
            <p14:sldId id="269"/>
            <p14:sldId id="270"/>
            <p14:sldId id="273"/>
            <p14:sldId id="274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4"/>
            <p14:sldId id="295"/>
            <p14:sldId id="308"/>
            <p14:sldId id="296"/>
            <p14:sldId id="298"/>
            <p14:sldId id="302"/>
            <p14:sldId id="303"/>
            <p14:sldId id="305"/>
            <p14:sldId id="304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5" d="100"/>
          <a:sy n="105" d="100"/>
        </p:scale>
        <p:origin x="189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414" y="0"/>
            <a:ext cx="9165413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7030A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8/docs/api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바이트 코드와 자바 가상 기계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2"/>
            <a:r>
              <a:rPr lang="ko-KR" altLang="en-US" dirty="0"/>
              <a:t>각기 다른 플랫폼에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외 </a:t>
            </a:r>
            <a:r>
              <a:rPr lang="en-US" altLang="ko-KR" dirty="0" smtClean="0"/>
              <a:t>IBM, MS </a:t>
            </a:r>
            <a:r>
              <a:rPr lang="ko-KR" altLang="en-US" dirty="0" smtClean="0"/>
              <a:t>등 다양한 회사에서 제작 공급</a:t>
            </a:r>
            <a:endParaRPr lang="en-US" altLang="ko-KR" dirty="0" smtClean="0"/>
          </a:p>
          <a:p>
            <a:r>
              <a:rPr lang="ko-KR" altLang="en-US" dirty="0" smtClean="0"/>
              <a:t>자바의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67" y="2480497"/>
            <a:ext cx="3916290" cy="12811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코드의 </a:t>
            </a:r>
            <a:r>
              <a:rPr lang="ko-KR" altLang="en-US" dirty="0" err="1" smtClean="0"/>
              <a:t>디어셈블</a:t>
            </a:r>
            <a:r>
              <a:rPr lang="en-US" altLang="ko-KR" dirty="0" smtClean="0"/>
              <a:t>(disassemble)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디어셈블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파일에 들어 있는 바이트 코드를 텍스트로 볼 수 있게 변환하는 작업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javap.exe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2285992"/>
            <a:ext cx="360040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j)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j</a:t>
            </a:r>
            <a:r>
              <a:rPr lang="ko-KR" altLang="en-US" sz="1400" dirty="0" smtClean="0"/>
              <a:t>의 합을 리턴 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r>
              <a:rPr lang="en-US" altLang="ko-KR" sz="1400" dirty="0" smtClean="0"/>
              <a:t>		String b;</a:t>
            </a:r>
          </a:p>
          <a:p>
            <a:pPr defTabSz="180000"/>
            <a:r>
              <a:rPr lang="en-US" altLang="ko-KR" sz="1400" dirty="0" smtClean="0"/>
              <a:t>		final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TEN = 10;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1;</a:t>
            </a:r>
          </a:p>
          <a:p>
            <a:pPr defTabSz="180000"/>
            <a:r>
              <a:rPr lang="en-US" altLang="ko-KR" sz="1400" dirty="0" smtClean="0"/>
              <a:t>		j = sum(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TEN);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b = "Hello";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java.lang.System.out.println</a:t>
            </a:r>
            <a:r>
              <a:rPr lang="en-US" altLang="ko-KR" sz="1400" dirty="0" smtClean="0"/>
              <a:t>(a);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(b);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(TEN);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857512" y="2991576"/>
            <a:ext cx="1569057" cy="144553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4437112"/>
            <a:ext cx="26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Hello.java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컴파일하는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컴파일되면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5429256" y="3357562"/>
            <a:ext cx="856512" cy="192882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29320" y="523773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</a:t>
            </a:r>
            <a:r>
              <a:rPr lang="ko-KR" altLang="en-US" sz="1400" dirty="0" err="1" smtClean="0"/>
              <a:t>디어셈블하는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디어셈블된</a:t>
            </a:r>
            <a:r>
              <a:rPr lang="ko-KR" altLang="en-US" sz="1400" dirty="0" smtClean="0"/>
              <a:t> 결과 </a:t>
            </a:r>
            <a:r>
              <a:rPr lang="en-US" altLang="ko-KR" sz="1400" dirty="0" err="1" smtClean="0"/>
              <a:t>Hello.bc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13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59632" y="229270"/>
            <a:ext cx="6677744" cy="679450"/>
          </a:xfrm>
        </p:spPr>
        <p:txBody>
          <a:bodyPr/>
          <a:lstStyle/>
          <a:p>
            <a:r>
              <a:rPr lang="ko-KR" altLang="en-US" dirty="0" err="1" smtClean="0"/>
              <a:t>디어셈블하여</a:t>
            </a:r>
            <a:r>
              <a:rPr lang="ko-KR" altLang="en-US" dirty="0" smtClean="0"/>
              <a:t> 바이트 코드 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4744"/>
            <a:ext cx="6233567" cy="52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C/C++ </a:t>
            </a:r>
            <a:r>
              <a:rPr lang="ko-KR" altLang="en-US" dirty="0" smtClean="0"/>
              <a:t>프로그램의 개발 및 실행 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281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C/C++ </a:t>
            </a:r>
            <a:r>
              <a:rPr lang="ko-KR" altLang="en-US" sz="2000" dirty="0"/>
              <a:t>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(.c) </a:t>
            </a:r>
            <a:r>
              <a:rPr lang="ko-KR" altLang="en-US" sz="1800" dirty="0" smtClean="0"/>
              <a:t>파일로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링크를 통해 실행에 필요한 모든 코드를 하나의 실행 파일</a:t>
            </a:r>
            <a:r>
              <a:rPr lang="en-US" altLang="ko-KR" sz="1800" dirty="0" smtClean="0"/>
              <a:t>(.exe)</a:t>
            </a:r>
            <a:r>
              <a:rPr lang="ko-KR" altLang="en-US" sz="1800" dirty="0" smtClean="0"/>
              <a:t>에 저장</a:t>
            </a:r>
            <a:endParaRPr lang="en-US" altLang="ko-KR" sz="1800" dirty="0" smtClean="0"/>
          </a:p>
          <a:p>
            <a:r>
              <a:rPr lang="ko-KR" altLang="en-US" sz="2200" dirty="0" smtClean="0"/>
              <a:t>실행</a:t>
            </a:r>
            <a:endParaRPr lang="en-US" altLang="ko-KR" sz="2200" dirty="0" smtClean="0"/>
          </a:p>
          <a:p>
            <a:pPr lvl="1"/>
            <a:r>
              <a:rPr lang="ko-KR" altLang="en-US" sz="1800" dirty="0" smtClean="0"/>
              <a:t>실행 파일</a:t>
            </a:r>
            <a:r>
              <a:rPr lang="en-US" altLang="ko-KR" sz="1800" dirty="0" smtClean="0"/>
              <a:t>(exe)</a:t>
            </a:r>
            <a:r>
              <a:rPr lang="ko-KR" altLang="en-US" sz="1800" dirty="0"/>
              <a:t>은</a:t>
            </a:r>
            <a:r>
              <a:rPr lang="ko-KR" altLang="en-US" sz="1800" dirty="0" smtClean="0"/>
              <a:t> 모두 메모리에 올려져야 실행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메모리가 적은 경우 낭패</a:t>
            </a:r>
            <a:endParaRPr lang="ko-KR" altLang="en-US" sz="17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0968"/>
            <a:ext cx="7408688" cy="34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개발 </a:t>
            </a:r>
            <a:r>
              <a:rPr lang="ko-KR" altLang="en-US" dirty="0" smtClean="0"/>
              <a:t>및 실행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94421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 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(.java)</a:t>
            </a:r>
            <a:r>
              <a:rPr lang="ko-KR" altLang="en-US" sz="1800" dirty="0" smtClean="0"/>
              <a:t>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바이트 코드</a:t>
            </a:r>
            <a:r>
              <a:rPr lang="en-US" altLang="ko-KR" sz="1800" dirty="0" smtClean="0"/>
              <a:t>(.class)</a:t>
            </a:r>
            <a:r>
              <a:rPr lang="ko-KR" altLang="en-US" sz="1800" dirty="0" smtClean="0"/>
              <a:t>를 하나의 실행 파일로 만드는 링크 과정 없음</a:t>
            </a:r>
            <a:endParaRPr lang="en-US" altLang="ko-KR" sz="1800" dirty="0" smtClean="0"/>
          </a:p>
          <a:p>
            <a:r>
              <a:rPr lang="ko-KR" altLang="en-US" sz="2200" dirty="0" smtClean="0"/>
              <a:t>실행 </a:t>
            </a:r>
            <a:endParaRPr lang="en-US" altLang="ko-KR" sz="2200" dirty="0" smtClean="0"/>
          </a:p>
          <a:p>
            <a:pPr lvl="1"/>
            <a:r>
              <a:rPr lang="en-US" altLang="ko-KR" sz="1800" dirty="0" smtClean="0"/>
              <a:t>main() </a:t>
            </a:r>
            <a:r>
              <a:rPr lang="ko-KR" altLang="en-US" sz="1800" dirty="0" err="1" smtClean="0"/>
              <a:t>메소드를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가진 클래스에서 부터 실행 시작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자바 가상 기계는 필요할 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클래스 파일 로딩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적은 메모리로 실행 가능</a:t>
            </a:r>
            <a:endParaRPr lang="ko-KR" altLang="en-US" sz="1800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607537" y="6550352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* </a:t>
            </a:r>
            <a:r>
              <a:rPr lang="ko-KR" altLang="en-US" sz="1400" dirty="0" smtClean="0">
                <a:solidFill>
                  <a:srgbClr val="FF0000"/>
                </a:solidFill>
              </a:rPr>
              <a:t>자바는 링크 과정 없음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626" y="3501008"/>
            <a:ext cx="7506416" cy="30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의 실행 환경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67509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675358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58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41562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389606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747060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747060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747060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476233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961374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960846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675094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675358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35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208072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389606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818498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818498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961374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960846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461308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실행 환경 및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컴파일러가 바로 바이트 </a:t>
            </a:r>
            <a:r>
              <a:rPr lang="ko-KR" altLang="en-US" dirty="0" err="1" smtClean="0"/>
              <a:t>코드한</a:t>
            </a:r>
            <a:r>
              <a:rPr lang="ko-KR" altLang="en-US" dirty="0"/>
              <a:t> 후 </a:t>
            </a:r>
            <a:r>
              <a:rPr lang="ko-KR" altLang="en-US" dirty="0" smtClean="0"/>
              <a:t>링크 </a:t>
            </a:r>
            <a:r>
              <a:rPr lang="ko-KR" altLang="en-US" dirty="0"/>
              <a:t>과정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에서</a:t>
            </a:r>
            <a:r>
              <a:rPr lang="ko-KR" altLang="en-US" dirty="0"/>
              <a:t>만</a:t>
            </a:r>
            <a:r>
              <a:rPr lang="ko-KR" altLang="en-US" dirty="0" smtClean="0"/>
              <a:t>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필요한 클래스들을 </a:t>
            </a:r>
            <a:r>
              <a:rPr lang="ko-KR" altLang="en-US" dirty="0"/>
              <a:t>프로그램 실행 중에 동적으로 </a:t>
            </a:r>
            <a:r>
              <a:rPr lang="ko-KR" altLang="en-US" dirty="0" smtClean="0"/>
              <a:t>로딩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로딩은 </a:t>
            </a:r>
            <a:r>
              <a:rPr lang="en-US" altLang="ko-KR" dirty="0" smtClean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 smtClean="0"/>
              <a:t>로더에</a:t>
            </a:r>
            <a:r>
              <a:rPr lang="ko-KR" altLang="en-US" dirty="0" smtClean="0"/>
              <a:t> 의해 이루어짐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ClassLoader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클래스를 이용하여 개발자가 직접 클래스 로딩가능</a:t>
            </a:r>
            <a:endParaRPr lang="en-US" altLang="ko-KR" dirty="0" smtClean="0"/>
          </a:p>
          <a:p>
            <a:r>
              <a:rPr lang="en-US" altLang="ko-KR" dirty="0" smtClean="0"/>
              <a:t>C/C++</a:t>
            </a:r>
          </a:p>
          <a:p>
            <a:pPr lvl="1"/>
            <a:r>
              <a:rPr lang="ko-KR" altLang="en-US" dirty="0" smtClean="0"/>
              <a:t>컴파일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컴파일러가 중간 단계인 목적 코드를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링커가</a:t>
            </a:r>
            <a:r>
              <a:rPr lang="ko-KR" altLang="en-US" dirty="0" smtClean="0"/>
              <a:t> 목적 코드와 라이브러리 연결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실행 가능한 </a:t>
            </a:r>
            <a:r>
              <a:rPr lang="ko-KR" altLang="en-US" dirty="0"/>
              <a:t>최종 실행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정적 라이브러리는 실행 파일에 포함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실행 파일 크기가 커짐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라이브러리의 경우는 실행 중에 동적 링크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 코드 및 실행 파일은 플랫폼에 따라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플랫폼이 바뀌거나 다른 플랫폼에서 실행시키려면 다시 컴파일 및 링크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877865" y="6309320"/>
            <a:ext cx="538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download.oracle.com/javase/8/docs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05" y="1421140"/>
            <a:ext cx="8046863" cy="48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오픈 소스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오픈 소스란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소프트웨어 제작자의 권리를 보호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누구나 액세스할 수 있도록 소스 코드를 무상 공개한 소프트웨어</a:t>
            </a:r>
            <a:endParaRPr lang="en-US" altLang="ko-KR" dirty="0" smtClean="0"/>
          </a:p>
          <a:p>
            <a:r>
              <a:rPr lang="ko-KR" altLang="en-US" dirty="0" smtClean="0"/>
              <a:t>오픈 소스의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공개된 소스 코드를 참조함으로써 개발 시간 및 비용 단축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공개된 소프트웨어를 다수의 인원이 참여 개량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우수한 품질의 소프트웨어 개발</a:t>
            </a:r>
            <a:endParaRPr lang="en-US" altLang="ko-KR" dirty="0" smtClean="0"/>
          </a:p>
          <a:p>
            <a:r>
              <a:rPr lang="ko-KR" altLang="en-US" dirty="0" smtClean="0"/>
              <a:t>오픈 소스의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무단으로 상용 소프트웨어에 사용할 경우 저작권 침해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개량 버전의 소프트웨어로 인한 호환성 문제</a:t>
            </a:r>
            <a:endParaRPr lang="en-US" altLang="ko-KR" dirty="0" smtClean="0"/>
          </a:p>
          <a:p>
            <a:r>
              <a:rPr lang="ko-KR" altLang="en-US" dirty="0" smtClean="0"/>
              <a:t>오프 소스 소프트웨어 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Linux, </a:t>
            </a:r>
            <a:r>
              <a:rPr lang="en-US" altLang="ko-KR" dirty="0" err="1" smtClean="0"/>
              <a:t>OpenOffice</a:t>
            </a:r>
            <a:r>
              <a:rPr lang="en-US" altLang="ko-KR" dirty="0" smtClean="0"/>
              <a:t>, Open Solaris, Mozilla, Apache, GNU, 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선마이크로시스템즈는</a:t>
            </a:r>
            <a:r>
              <a:rPr lang="ko-KR" altLang="en-US" dirty="0" smtClean="0"/>
              <a:t> 자바를 </a:t>
            </a:r>
            <a:r>
              <a:rPr lang="en-US" altLang="ko-KR" dirty="0" smtClean="0"/>
              <a:t>GPL </a:t>
            </a:r>
            <a:r>
              <a:rPr lang="ko-KR" altLang="en-US" dirty="0" smtClean="0"/>
              <a:t>라이선스로 소스 오픈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http://sourceforge.net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오픈 소스 사이트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1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컴퓨터와 소프트웨어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컴퓨터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메인프레임</a:t>
            </a:r>
            <a:r>
              <a:rPr lang="en-US" altLang="ko-KR" dirty="0" smtClean="0"/>
              <a:t>, PC, </a:t>
            </a:r>
            <a:r>
              <a:rPr lang="ko-KR" altLang="en-US" dirty="0" err="1" smtClean="0"/>
              <a:t>태블릿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스마트폰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원칩</a:t>
            </a:r>
            <a:r>
              <a:rPr lang="ko-KR" altLang="en-US" dirty="0" smtClean="0"/>
              <a:t> 컴퓨터</a:t>
            </a:r>
            <a:endParaRPr lang="en-US" altLang="ko-KR" dirty="0" smtClean="0"/>
          </a:p>
          <a:p>
            <a:r>
              <a:rPr lang="ko-KR" altLang="en-US" dirty="0" smtClean="0"/>
              <a:t>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40968"/>
            <a:ext cx="82199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JDK(Java Development </a:t>
            </a:r>
            <a:r>
              <a:rPr lang="en-US" altLang="ko-KR" dirty="0" smtClean="0"/>
              <a:t>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JRE (Java Runtime Environment), 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아닌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</a:t>
            </a:r>
            <a:r>
              <a:rPr lang="ko-KR" altLang="en-US" dirty="0"/>
              <a:t>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오라클의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en-US" altLang="ko-KR" dirty="0" err="1" smtClean="0"/>
              <a:t>jre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디렉터리에도 있는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</a:t>
            </a:r>
            <a:r>
              <a:rPr lang="ko-KR" altLang="en-US" dirty="0"/>
              <a:t>소스로부터 </a:t>
            </a:r>
            <a:r>
              <a:rPr lang="en-US" altLang="ko-KR" dirty="0"/>
              <a:t>HTML </a:t>
            </a:r>
            <a:r>
              <a:rPr lang="ko-KR" altLang="en-US" dirty="0"/>
              <a:t>형식의 </a:t>
            </a:r>
            <a:r>
              <a:rPr lang="en-US" altLang="ko-KR" dirty="0"/>
              <a:t>API </a:t>
            </a:r>
            <a:r>
              <a:rPr lang="ko-KR" altLang="en-US" dirty="0"/>
              <a:t>도큐먼트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-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아카이브</a:t>
            </a:r>
            <a:r>
              <a:rPr lang="ko-KR" altLang="en-US" dirty="0" smtClean="0"/>
              <a:t> 파일 </a:t>
            </a:r>
            <a:r>
              <a:rPr lang="en-US" altLang="ko-KR" dirty="0" smtClean="0"/>
              <a:t>(JAR)</a:t>
            </a:r>
            <a:r>
              <a:rPr lang="ko-KR" altLang="en-US" dirty="0" smtClean="0"/>
              <a:t>의 생성 및 관리하는 유틸리티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javap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클래스 </a:t>
            </a:r>
            <a:r>
              <a:rPr lang="ko-KR" altLang="en-US" dirty="0"/>
              <a:t>파일의 바이트 코드를 소스와 함께 보여주는 </a:t>
            </a:r>
            <a:r>
              <a:rPr lang="ko-KR" altLang="en-US" dirty="0" err="1"/>
              <a:t>디어셈블러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608643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나는 누구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20" y="1661435"/>
            <a:ext cx="5651055" cy="46085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71600" y="1420585"/>
            <a:ext cx="2640107" cy="272415"/>
          </a:xfrm>
          <a:prstGeom prst="wedgeRoundRectCallout">
            <a:avLst>
              <a:gd name="adj1" fmla="val 41656"/>
              <a:gd name="adj2" fmla="val 110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docs.oracle.com/javase/8/docs/api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Tip: </a:t>
            </a:r>
            <a:r>
              <a:rPr lang="en-US" altLang="ko-KR" dirty="0" err="1" smtClean="0"/>
              <a:t>javadoc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268760"/>
            <a:ext cx="4824536" cy="54555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javadoc.exe</a:t>
            </a:r>
          </a:p>
          <a:p>
            <a:pPr lvl="1"/>
            <a:r>
              <a:rPr lang="ko-KR" altLang="en-US" dirty="0" smtClean="0"/>
              <a:t>자바 소스 파일로부터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소스의 선언문과 </a:t>
            </a:r>
            <a:r>
              <a:rPr lang="en-US" altLang="ko-KR" dirty="0" smtClean="0"/>
              <a:t>/**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*/ </a:t>
            </a:r>
            <a:r>
              <a:rPr lang="ko-KR" altLang="en-US" dirty="0" smtClean="0"/>
              <a:t>사이에 주어진 정보를 바탕으로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필드 등을 기술</a:t>
            </a:r>
            <a:endParaRPr lang="en-US" altLang="ko-KR" dirty="0" smtClean="0"/>
          </a:p>
          <a:p>
            <a:r>
              <a:rPr lang="ko-KR" altLang="en-US" dirty="0" smtClean="0"/>
              <a:t>실행 방법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HelloDoc.java</a:t>
            </a:r>
          </a:p>
          <a:p>
            <a:pPr lvl="1"/>
            <a:r>
              <a:rPr lang="en-US" altLang="ko-KR" dirty="0" smtClean="0"/>
              <a:t>HelloDoc.html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HelloDoc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설명하는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</a:t>
            </a:r>
            <a:endParaRPr lang="en-US" altLang="ko-KR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32656"/>
            <a:ext cx="3672408" cy="6370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</a:t>
            </a:r>
            <a:r>
              <a:rPr lang="en-US" altLang="ko-KR" sz="1200" b="1" dirty="0" err="1" smtClean="0">
                <a:latin typeface="+mj-lt"/>
              </a:rPr>
              <a:t>javadoc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사용 예제를 위한 클래스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public class </a:t>
            </a:r>
            <a:r>
              <a:rPr lang="en-US" altLang="ko-KR" sz="1200" dirty="0" err="1" smtClean="0">
                <a:latin typeface="+mj-lt"/>
              </a:rPr>
              <a:t>HelloDoc</a:t>
            </a:r>
            <a:r>
              <a:rPr lang="en-US" altLang="ko-KR" sz="1200" dirty="0" smtClean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 	</a:t>
            </a:r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</a:t>
            </a:r>
            <a:r>
              <a:rPr lang="ko-KR" altLang="en-US" sz="1200" b="1" dirty="0" smtClean="0">
                <a:latin typeface="+mj-lt"/>
              </a:rPr>
              <a:t>두 정수의 합을 구하는 </a:t>
            </a:r>
            <a:r>
              <a:rPr lang="ko-KR" altLang="en-US" sz="1200" b="1" dirty="0" err="1" smtClean="0">
                <a:latin typeface="+mj-lt"/>
              </a:rPr>
              <a:t>메소드</a:t>
            </a:r>
            <a:endParaRPr lang="ko-KR" altLang="en-US" sz="1200" b="1" dirty="0" smtClean="0">
              <a:latin typeface="+mj-lt"/>
            </a:endParaRPr>
          </a:p>
          <a:p>
            <a:pPr defTabSz="180000"/>
            <a:r>
              <a:rPr lang="ko-KR" altLang="en-US" sz="1200" b="1" dirty="0" smtClean="0">
                <a:latin typeface="+mj-lt"/>
              </a:rPr>
              <a:t>	 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en-US" altLang="ko-KR" sz="1200" b="1" dirty="0" err="1" smtClean="0">
                <a:latin typeface="+mj-lt"/>
              </a:rPr>
              <a:t>i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첫번째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j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두번째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@return </a:t>
            </a:r>
            <a:r>
              <a:rPr lang="ko-KR" altLang="en-US" sz="1200" b="1" dirty="0" smtClean="0">
                <a:latin typeface="+mj-lt"/>
              </a:rPr>
              <a:t>두 정수의 합을 리턴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	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sum(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return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+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void main(String[] </a:t>
            </a:r>
            <a:r>
              <a:rPr lang="en-US" altLang="ko-KR" sz="1200" dirty="0" err="1" smtClean="0">
                <a:latin typeface="+mj-lt"/>
              </a:rPr>
              <a:t>args</a:t>
            </a:r>
            <a:r>
              <a:rPr lang="en-US" altLang="ko-KR" sz="1200" dirty="0" smtClean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char a;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String b;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final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TEN = 10;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= 1;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j = sum(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a = '?';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b = "Hello";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java.lang.System.out.println</a:t>
            </a:r>
            <a:r>
              <a:rPr lang="en-US" altLang="ko-KR" sz="1200" dirty="0" smtClean="0">
                <a:latin typeface="+mj-lt"/>
              </a:rPr>
              <a:t>(a);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(b);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(j);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08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36921"/>
            <a:ext cx="4141199" cy="4581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0" y="1436921"/>
            <a:ext cx="3869453" cy="3216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javadoc</a:t>
            </a:r>
            <a:r>
              <a:rPr lang="ko-KR" altLang="en-US" smtClean="0"/>
              <a:t>로 </a:t>
            </a:r>
            <a:r>
              <a:rPr lang="en-US" altLang="ko-KR" smtClean="0"/>
              <a:t>HelloDoc </a:t>
            </a:r>
            <a:r>
              <a:rPr lang="ko-KR" altLang="en-US" smtClean="0"/>
              <a:t>클래스의 </a:t>
            </a:r>
            <a:r>
              <a:rPr lang="en-US" altLang="ko-KR" smtClean="0"/>
              <a:t>API </a:t>
            </a:r>
            <a:r>
              <a:rPr lang="ko-KR" altLang="en-US" smtClean="0"/>
              <a:t>도큐먼트생성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67835" y="2348880"/>
            <a:ext cx="1224136" cy="442674"/>
          </a:xfrm>
          <a:prstGeom prst="wedgeRoundRectCallout">
            <a:avLst>
              <a:gd name="adj1" fmla="val -119462"/>
              <a:gd name="adj2" fmla="val -405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HelloDoc.html</a:t>
            </a:r>
          </a:p>
          <a:p>
            <a:r>
              <a:rPr lang="en-US" altLang="ko-KR" sz="1000" dirty="0" smtClean="0"/>
              <a:t> </a:t>
            </a:r>
            <a:r>
              <a:rPr lang="ko-KR" altLang="en-US" sz="1000" dirty="0" smtClean="0"/>
              <a:t>파일 생성</a:t>
            </a:r>
            <a:endParaRPr lang="ko-KR" altLang="en-US" sz="1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00192" y="292494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236296" y="5805264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프로그램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public class Hello2030</a:t>
            </a:r>
          </a:p>
          <a:p>
            <a:pPr lvl="1"/>
            <a:r>
              <a:rPr lang="ko-KR" altLang="en-US" dirty="0" smtClean="0"/>
              <a:t>클래스 선언문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Hello2030</a:t>
            </a:r>
            <a:r>
              <a:rPr lang="ko-KR" altLang="en-US" dirty="0" smtClean="0"/>
              <a:t> 은 클래스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} </a:t>
            </a:r>
            <a:r>
              <a:rPr lang="ko-KR" altLang="en-US" dirty="0" smtClean="0"/>
              <a:t>사이에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하나 이상의 클래스로 구성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자바 프로그램은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실행을 시작하는 클래스에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반드시 하나 존재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n = 2030;</a:t>
            </a:r>
          </a:p>
          <a:p>
            <a:pPr lvl="1"/>
            <a:r>
              <a:rPr lang="ko-KR" altLang="en-US" dirty="0" smtClean="0"/>
              <a:t>지역 변수 선언</a:t>
            </a:r>
            <a:endParaRPr lang="en-US" altLang="ko-KR" dirty="0" smtClean="0"/>
          </a:p>
          <a:p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"+n);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en-US" altLang="ko-KR" dirty="0" smtClean="0"/>
              <a:t>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2030“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객체는 </a:t>
            </a:r>
            <a:r>
              <a:rPr lang="en-US" altLang="ko-KR" dirty="0"/>
              <a:t>JDK</a:t>
            </a:r>
            <a:r>
              <a:rPr lang="ko-KR" altLang="en-US" dirty="0" smtClean="0"/>
              <a:t>에서 제공</a:t>
            </a:r>
            <a:r>
              <a:rPr lang="ko-KR" altLang="en-US" dirty="0"/>
              <a:t>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C:\Temp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</a:t>
            </a:r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소스 컴파일 및 실행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00126" y="4746252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.class </a:t>
              </a:r>
              <a:r>
                <a:rPr lang="ko-KR" altLang="en-US" sz="1000" dirty="0" err="1" smtClean="0"/>
                <a:t>확장자를</a:t>
              </a:r>
              <a:r>
                <a:rPr lang="ko-KR" altLang="en-US" sz="1000" dirty="0" smtClean="0"/>
                <a:t> 붙이지 않는다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결과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Hello2030.class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961652" y="1514619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파일 생성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C:\Temp </a:t>
              </a:r>
              <a:r>
                <a:rPr lang="ko-KR" altLang="en-US" sz="1000" dirty="0" smtClean="0"/>
                <a:t>디렉터리로 이동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4675" y="1763032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Hello2030.java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C:\Temp</a:t>
            </a:r>
            <a:r>
              <a:rPr lang="ko-KR" altLang="en-US" sz="1000" dirty="0" smtClean="0"/>
              <a:t>에 저장되어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Oxygen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6378"/>
            <a:ext cx="3096344" cy="20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4"/>
            <a:ext cx="6417296" cy="4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56792"/>
            <a:ext cx="6417296" cy="4762625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492896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4067944" y="116632"/>
            <a:ext cx="4528576" cy="6564257"/>
            <a:chOff x="3707904" y="116632"/>
            <a:chExt cx="4528576" cy="656425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04" y="116632"/>
              <a:ext cx="4528576" cy="656425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61948" y="1079611"/>
              <a:ext cx="1368152" cy="272415"/>
            </a:xfrm>
            <a:prstGeom prst="wedgeRoundRectCallout">
              <a:avLst>
                <a:gd name="adj1" fmla="val -42488"/>
                <a:gd name="adj2" fmla="val 829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프로젝트 이름 지정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66379" y="2132856"/>
              <a:ext cx="1440160" cy="442674"/>
            </a:xfrm>
            <a:prstGeom prst="wedgeRoundRectCallout">
              <a:avLst>
                <a:gd name="adj1" fmla="val -39043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이 컴퓨터에 </a:t>
              </a:r>
              <a:r>
                <a:rPr lang="en-US" altLang="ko-KR" sz="1000" dirty="0" smtClean="0"/>
                <a:t>JDK 8</a:t>
              </a:r>
              <a:r>
                <a:rPr lang="ko-KR" altLang="en-US" sz="1000" dirty="0" smtClean="0"/>
                <a:t>이 설치되어 있음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자동</a:t>
              </a:r>
              <a:endParaRPr lang="ko-KR" alt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34728" y="5949280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이름 입력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main()</a:t>
              </a:r>
              <a:r>
                <a:rPr lang="ko-KR" altLang="en-US" sz="1000" dirty="0" smtClean="0"/>
                <a:t>을 체크하면 자동으로 </a:t>
              </a:r>
              <a:r>
                <a:rPr lang="en-US" altLang="ko-KR" sz="1000" dirty="0" smtClean="0"/>
                <a:t>main() </a:t>
              </a:r>
              <a:r>
                <a:rPr lang="ko-KR" altLang="en-US" sz="1000" dirty="0" err="1" smtClean="0"/>
                <a:t>메소드</a:t>
              </a:r>
              <a:r>
                <a:rPr lang="ko-KR" altLang="en-US" sz="1000" dirty="0" smtClean="0"/>
                <a:t> 생성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87624" y="1628800"/>
            <a:ext cx="6417296" cy="3695797"/>
            <a:chOff x="1363352" y="1556792"/>
            <a:chExt cx="6417296" cy="36957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352" y="1556792"/>
              <a:ext cx="6417296" cy="369579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358795" y="228091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64088" y="26942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43808" y="4084880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71600" y="1484784"/>
            <a:ext cx="6150589" cy="4641740"/>
            <a:chOff x="395536" y="1352172"/>
            <a:chExt cx="6150589" cy="46417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503437"/>
              <a:ext cx="6150589" cy="4490475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1517609" y="1924080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7609" y="1352172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버튼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15816" y="135217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Run -&gt; Run </a:t>
              </a:r>
              <a:r>
                <a:rPr lang="ko-KR" altLang="en-US" sz="1000" dirty="0" smtClean="0"/>
                <a:t>실행 메뉴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7569" y="5301208"/>
              <a:ext cx="948072" cy="272415"/>
            </a:xfrm>
            <a:prstGeom prst="wedgeRoundRectCallout">
              <a:avLst>
                <a:gd name="adj1" fmla="val 97838"/>
                <a:gd name="adj2" fmla="val -7341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97561" y="4816953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언어의 전 세계적인 활용도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TIOBE </a:t>
            </a:r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www.tiobe.com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프로그래밍 </a:t>
            </a:r>
            <a:r>
              <a:rPr lang="ko-KR" altLang="en-US" dirty="0"/>
              <a:t>언어의 인기 순위를 </a:t>
            </a:r>
            <a:r>
              <a:rPr lang="ko-KR" altLang="en-US" dirty="0" smtClean="0"/>
              <a:t>매기는 사이트</a:t>
            </a:r>
            <a:endParaRPr lang="en-US" altLang="ko-KR" dirty="0" smtClean="0"/>
          </a:p>
          <a:p>
            <a:r>
              <a:rPr lang="ko-KR" altLang="en-US" dirty="0" smtClean="0"/>
              <a:t>자바는 지난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 동안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6636472" descr="EMB00000ac40b6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0" y="2812487"/>
            <a:ext cx="7431676" cy="20971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04048" y="4953859"/>
            <a:ext cx="352839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spcAft>
                <a:spcPts val="40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(www.tiobe.com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사이트 참고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2017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월 기준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9325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응용의 종류 </a:t>
            </a:r>
            <a:r>
              <a:rPr lang="en-US" altLang="ko-KR" smtClean="0"/>
              <a:t>: </a:t>
            </a:r>
            <a:r>
              <a:rPr lang="ko-KR" altLang="en-US" smtClean="0"/>
              <a:t>데스크톱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가장 전형적인 자바 응용프로그램</a:t>
            </a:r>
            <a:endParaRPr lang="en-US" altLang="ko-KR" smtClean="0"/>
          </a:p>
          <a:p>
            <a:pPr lvl="1"/>
            <a:r>
              <a:rPr lang="en-US" altLang="ko-KR" smtClean="0"/>
              <a:t>PC </a:t>
            </a:r>
            <a:r>
              <a:rPr lang="ko-KR" altLang="en-US" smtClean="0"/>
              <a:t>등의 데스크톱 컴퓨터에 설치되어 실행</a:t>
            </a:r>
            <a:endParaRPr lang="en-US" altLang="ko-KR" smtClean="0"/>
          </a:p>
          <a:p>
            <a:pPr lvl="1"/>
            <a:r>
              <a:rPr lang="en-US" altLang="ko-KR" smtClean="0"/>
              <a:t>JRE</a:t>
            </a:r>
            <a:r>
              <a:rPr lang="ko-KR" altLang="en-US" smtClean="0"/>
              <a:t>가 설치된 어떤 환경에서도 실행</a:t>
            </a:r>
            <a:endParaRPr lang="en-US" altLang="ko-KR" smtClean="0"/>
          </a:p>
          <a:p>
            <a:pPr lvl="2"/>
            <a:r>
              <a:rPr lang="ko-KR" altLang="en-US" smtClean="0"/>
              <a:t>다른 응용프로그램의 도움이 필요 없이 단독으로 실행</a:t>
            </a:r>
            <a:endParaRPr lang="en-US" altLang="ko-KR" smtClean="0"/>
          </a:p>
          <a:p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진화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101" name="그룹 100"/>
          <p:cNvGrpSpPr/>
          <p:nvPr/>
        </p:nvGrpSpPr>
        <p:grpSpPr>
          <a:xfrm>
            <a:off x="971600" y="1036860"/>
            <a:ext cx="6919440" cy="5546631"/>
            <a:chOff x="1613037" y="604664"/>
            <a:chExt cx="6919440" cy="5546631"/>
          </a:xfrm>
        </p:grpSpPr>
        <p:sp>
          <p:nvSpPr>
            <p:cNvPr id="10" name="TextBox 9"/>
            <p:cNvSpPr txBox="1"/>
            <p:nvPr/>
          </p:nvSpPr>
          <p:spPr>
            <a:xfrm>
              <a:off x="4757411" y="604664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93486" y="1439250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63145" y="1989258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35092" y="2270592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47327" y="2385229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48032" y="3188067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C++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80186" y="4402047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48271" y="5428671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45297" y="4402048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37419" y="3210475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23529" y="238259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995939" y="318806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98321" y="44020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88360" y="1453149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78109" y="542867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38642" y="1984883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10589" y="226778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33486" y="3863753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08983" y="386094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57346" y="441595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>
              <a:stCxn id="10" idx="2"/>
              <a:endCxn id="12" idx="0"/>
            </p:cNvCxnSpPr>
            <p:nvPr/>
          </p:nvCxnSpPr>
          <p:spPr>
            <a:xfrm>
              <a:off x="5179162" y="881663"/>
              <a:ext cx="1759932" cy="557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0" idx="2"/>
              <a:endCxn id="15" idx="0"/>
            </p:cNvCxnSpPr>
            <p:nvPr/>
          </p:nvCxnSpPr>
          <p:spPr>
            <a:xfrm flipH="1">
              <a:off x="3788552" y="881663"/>
              <a:ext cx="1390610" cy="150356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2"/>
              <a:endCxn id="13" idx="0"/>
            </p:cNvCxnSpPr>
            <p:nvPr/>
          </p:nvCxnSpPr>
          <p:spPr>
            <a:xfrm flipH="1">
              <a:off x="5837419" y="1716249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2"/>
              <a:endCxn id="16" idx="0"/>
            </p:cNvCxnSpPr>
            <p:nvPr/>
          </p:nvCxnSpPr>
          <p:spPr>
            <a:xfrm>
              <a:off x="3788552" y="2662228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5" idx="2"/>
              <a:endCxn id="19" idx="0"/>
            </p:cNvCxnSpPr>
            <p:nvPr/>
          </p:nvCxnSpPr>
          <p:spPr>
            <a:xfrm>
              <a:off x="3788552" y="2662228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2" idx="2"/>
              <a:endCxn id="14" idx="0"/>
            </p:cNvCxnSpPr>
            <p:nvPr/>
          </p:nvCxnSpPr>
          <p:spPr>
            <a:xfrm>
              <a:off x="6939094" y="1716249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4" idx="2"/>
              <a:endCxn id="31" idx="0"/>
            </p:cNvCxnSpPr>
            <p:nvPr/>
          </p:nvCxnSpPr>
          <p:spPr>
            <a:xfrm>
              <a:off x="8001351" y="2547591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3" idx="2"/>
              <a:endCxn id="19" idx="0"/>
            </p:cNvCxnSpPr>
            <p:nvPr/>
          </p:nvCxnSpPr>
          <p:spPr>
            <a:xfrm flipH="1">
              <a:off x="5170061" y="2266257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  <a:endCxn id="17" idx="0"/>
            </p:cNvCxnSpPr>
            <p:nvPr/>
          </p:nvCxnSpPr>
          <p:spPr>
            <a:xfrm>
              <a:off x="3799864" y="3465066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7" idx="2"/>
              <a:endCxn id="18" idx="0"/>
            </p:cNvCxnSpPr>
            <p:nvPr/>
          </p:nvCxnSpPr>
          <p:spPr>
            <a:xfrm>
              <a:off x="3828235" y="4679046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5396274" y="321047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47" name="직선 화살표 연결선 46"/>
            <p:cNvCxnSpPr>
              <a:stCxn id="15" idx="3"/>
              <a:endCxn id="20" idx="0"/>
            </p:cNvCxnSpPr>
            <p:nvPr/>
          </p:nvCxnSpPr>
          <p:spPr>
            <a:xfrm>
              <a:off x="3929777" y="2523729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3" idx="2"/>
              <a:endCxn id="20" idx="0"/>
            </p:cNvCxnSpPr>
            <p:nvPr/>
          </p:nvCxnSpPr>
          <p:spPr>
            <a:xfrm>
              <a:off x="5837419" y="2266257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1" idx="2"/>
              <a:endCxn id="18" idx="0"/>
            </p:cNvCxnSpPr>
            <p:nvPr/>
          </p:nvCxnSpPr>
          <p:spPr>
            <a:xfrm flipH="1">
              <a:off x="6035983" y="4140752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179577" y="3669594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19672" y="3666958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52" name="직선 화살표 연결선 51"/>
            <p:cNvCxnSpPr>
              <a:stCxn id="15" idx="2"/>
              <a:endCxn id="50" idx="0"/>
            </p:cNvCxnSpPr>
            <p:nvPr/>
          </p:nvCxnSpPr>
          <p:spPr>
            <a:xfrm flipH="1">
              <a:off x="2400279" y="2662228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166629" y="4402046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43599" y="4390538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>
              <a:off x="2400279" y="3946593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575638" y="5347231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JSP</a:t>
              </a:r>
              <a:endParaRPr lang="ko-KR" altLang="en-US" sz="1200" dirty="0"/>
            </a:p>
          </p:txBody>
        </p:sp>
        <p:cxnSp>
          <p:nvCxnSpPr>
            <p:cNvPr id="66" name="직선 화살표 연결선 65"/>
            <p:cNvCxnSpPr>
              <a:stCxn id="17" idx="2"/>
              <a:endCxn id="60" idx="0"/>
            </p:cNvCxnSpPr>
            <p:nvPr/>
          </p:nvCxnSpPr>
          <p:spPr>
            <a:xfrm>
              <a:off x="3828235" y="4679046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4118297" y="535862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1999</a:t>
              </a:r>
              <a:endParaRPr lang="ko-KR" alt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153292" y="5874296"/>
              <a:ext cx="975395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Java(JDK9)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17" idx="2"/>
              <a:endCxn id="82" idx="0"/>
            </p:cNvCxnSpPr>
            <p:nvPr/>
          </p:nvCxnSpPr>
          <p:spPr>
            <a:xfrm flipH="1">
              <a:off x="2640990" y="4679046"/>
              <a:ext cx="1187245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1613037" y="587104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2017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71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애플릿과 반대로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서버 클라이언트 모델에서 </a:t>
            </a:r>
            <a:r>
              <a:rPr lang="ko-KR" altLang="en-US" sz="1600" dirty="0" err="1" smtClean="0"/>
              <a:t>서블릿과</a:t>
            </a:r>
            <a:r>
              <a:rPr lang="ko-KR" altLang="en-US" sz="1600" dirty="0" smtClean="0"/>
              <a:t> 애플릿이 각각 통신하면서 실행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818955" y="5072074"/>
            <a:ext cx="1109971" cy="2143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72303" y="5214950"/>
            <a:ext cx="1270937" cy="25944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 smtClean="0"/>
              <a:t>자바 프로그램은 플랫폼에 상관없이 어디서든지 실행</a:t>
            </a:r>
            <a:endParaRPr lang="en-US" altLang="ko-KR" dirty="0" smtClean="0"/>
          </a:p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상속성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</a:t>
            </a:r>
            <a:endParaRPr lang="en-US" altLang="ko-KR" dirty="0" smtClean="0"/>
          </a:p>
          <a:p>
            <a:r>
              <a:rPr lang="ko-KR" altLang="en-US" dirty="0" smtClean="0"/>
              <a:t>클래스로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내에 모든 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구현해야 함</a:t>
            </a:r>
            <a:endParaRPr lang="en-US" altLang="ko-KR" dirty="0" smtClean="0"/>
          </a:p>
          <a:p>
            <a:pPr lvl="1"/>
            <a:r>
              <a:rPr lang="ko-KR" altLang="en-US" dirty="0"/>
              <a:t>클래스 안에서 새로운 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 작성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클래스는 하나만 가능</a:t>
            </a:r>
            <a:endParaRPr lang="en-US" altLang="ko-KR" dirty="0" smtClean="0"/>
          </a:p>
          <a:p>
            <a:pPr lvl="2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에는 클래스는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하나만 </a:t>
            </a:r>
            <a:r>
              <a:rPr lang="ko-KR" altLang="en-US" dirty="0"/>
              <a:t>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실행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폴더에 걸쳐 다수의 클래스 파일로 구성된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jar </a:t>
            </a:r>
            <a:r>
              <a:rPr lang="ko-KR" altLang="en-US" dirty="0" smtClean="0"/>
              <a:t>파일 형태로 배포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클래스 파일에 하나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관련된 여러 클래스를 패키지로 묶어 관리</a:t>
            </a:r>
            <a:endParaRPr lang="en-US" altLang="ko-KR" dirty="0"/>
          </a:p>
          <a:p>
            <a:pPr lvl="1"/>
            <a:r>
              <a:rPr lang="ko-KR" altLang="en-US" dirty="0"/>
              <a:t>패키지는 폴더 개념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java.lang.System</a:t>
            </a:r>
            <a:r>
              <a:rPr lang="ko-KR" altLang="en-US" dirty="0"/>
              <a:t>은 </a:t>
            </a:r>
            <a:r>
              <a:rPr lang="en-US" altLang="ko-KR" dirty="0"/>
              <a:t>java\</a:t>
            </a:r>
            <a:r>
              <a:rPr lang="en-US" altLang="ko-KR" dirty="0" err="1"/>
              <a:t>lang</a:t>
            </a:r>
            <a:r>
              <a:rPr lang="en-US" altLang="ko-KR" dirty="0"/>
              <a:t> </a:t>
            </a:r>
            <a:r>
              <a:rPr lang="ko-KR" altLang="en-US" dirty="0"/>
              <a:t>디렉터리의 </a:t>
            </a:r>
            <a:r>
              <a:rPr lang="en-US" altLang="ko-KR" dirty="0" err="1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err="1"/>
              <a:t>멀티스레드</a:t>
            </a:r>
            <a:endParaRPr lang="en-US" altLang="ko-KR" dirty="0"/>
          </a:p>
          <a:p>
            <a:pPr lvl="1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 smtClean="0"/>
              <a:t>C/C</a:t>
            </a:r>
            <a:r>
              <a:rPr lang="en-US" altLang="ko-KR" dirty="0"/>
              <a:t>++ </a:t>
            </a:r>
            <a:r>
              <a:rPr lang="ko-KR" altLang="en-US" dirty="0"/>
              <a:t>등에서는 </a:t>
            </a:r>
            <a:r>
              <a:rPr lang="ko-KR" altLang="en-US" dirty="0" err="1" smtClean="0"/>
              <a:t>멀티스레드</a:t>
            </a:r>
            <a:r>
              <a:rPr lang="ko-KR" altLang="en-US" dirty="0" smtClean="0"/>
              <a:t> </a:t>
            </a:r>
            <a:r>
              <a:rPr lang="ko-KR" altLang="en-US" dirty="0"/>
              <a:t>운영체제 </a:t>
            </a:r>
            <a:r>
              <a:rPr lang="en-US" altLang="ko-KR" dirty="0"/>
              <a:t>API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프로그램에서 메모리 </a:t>
            </a:r>
            <a:r>
              <a:rPr lang="ko-KR" altLang="en-US" dirty="0"/>
              <a:t>반환 기능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</a:t>
            </a:r>
            <a:r>
              <a:rPr lang="ko-KR" altLang="en-US" dirty="0"/>
              <a:t>할당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(new)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2"/>
            <a:r>
              <a:rPr lang="ko-KR" altLang="en-US" dirty="0" smtClean="0"/>
              <a:t>개발자의 부담 대폭 감소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할당 후 사용되지 않는 메모리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자동으로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회수</a:t>
            </a:r>
            <a:endParaRPr lang="en-US" altLang="ko-KR" dirty="0" smtClean="0"/>
          </a:p>
          <a:p>
            <a:r>
              <a:rPr lang="ko-KR" altLang="en-US" dirty="0"/>
              <a:t>실시간 응용 시스템에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응용프로그램은 실행 도중 예측할 수 없는 시점에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 </a:t>
            </a:r>
            <a:r>
              <a:rPr lang="ko-KR" altLang="en-US" dirty="0"/>
              <a:t>시간</a:t>
            </a:r>
            <a:r>
              <a:rPr lang="en-US" altLang="ko-KR" dirty="0"/>
              <a:t>(deadline) </a:t>
            </a:r>
            <a:r>
              <a:rPr lang="ko-KR" altLang="en-US" dirty="0" smtClean="0"/>
              <a:t>내에 반드시 </a:t>
            </a:r>
            <a:r>
              <a:rPr lang="ko-KR" altLang="en-US" dirty="0"/>
              <a:t>실행 결과를 내야만 하는 실시간 시스템에는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r>
              <a:rPr lang="ko-KR" altLang="en-US" dirty="0"/>
              <a:t>자바 프로그램은 </a:t>
            </a:r>
            <a:r>
              <a:rPr lang="ko-KR" altLang="en-US" dirty="0" smtClean="0"/>
              <a:t>안전</a:t>
            </a:r>
            <a:endParaRPr lang="en-US" altLang="ko-KR" dirty="0" smtClean="0"/>
          </a:p>
          <a:p>
            <a:pPr lvl="1"/>
            <a:r>
              <a:rPr lang="ko-KR" altLang="en-US" dirty="0"/>
              <a:t>타입 체크가 매우 </a:t>
            </a:r>
            <a:r>
              <a:rPr lang="ko-KR" altLang="en-US" dirty="0" smtClean="0"/>
              <a:t>엄격</a:t>
            </a:r>
            <a:endParaRPr lang="en-US" altLang="ko-KR" dirty="0" smtClean="0"/>
          </a:p>
          <a:p>
            <a:pPr lvl="1"/>
            <a:r>
              <a:rPr lang="ko-KR" altLang="en-US" dirty="0"/>
              <a:t>포인터의 </a:t>
            </a:r>
            <a:r>
              <a:rPr lang="ko-KR" altLang="en-US" dirty="0" smtClean="0"/>
              <a:t>개념 없음</a:t>
            </a:r>
            <a:endParaRPr lang="en-US" altLang="ko-KR" dirty="0" smtClean="0"/>
          </a:p>
          <a:p>
            <a:r>
              <a:rPr lang="ko-KR" altLang="en-US" dirty="0"/>
              <a:t>프로그램 작성이 </a:t>
            </a:r>
            <a:r>
              <a:rPr lang="ko-KR" altLang="en-US" dirty="0" smtClean="0"/>
              <a:t>쉬움</a:t>
            </a:r>
            <a:endParaRPr lang="en-US" altLang="ko-KR" dirty="0"/>
          </a:p>
          <a:p>
            <a:pPr lvl="1"/>
            <a:r>
              <a:rPr lang="ko-KR" altLang="en-US" dirty="0"/>
              <a:t>포인터 </a:t>
            </a:r>
            <a:r>
              <a:rPr lang="ko-KR" altLang="en-US" dirty="0" smtClean="0"/>
              <a:t>개념이 없어 부담 적음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다양하고 강력한 라이브러리가 많음</a:t>
            </a:r>
            <a:endParaRPr lang="en-US" altLang="ko-KR" dirty="0" smtClean="0"/>
          </a:p>
          <a:p>
            <a:r>
              <a:rPr lang="ko-KR" altLang="en-US" dirty="0"/>
              <a:t>실행 속도를 개선하기 위해 </a:t>
            </a:r>
            <a:r>
              <a:rPr lang="en-US" altLang="ko-KR" dirty="0"/>
              <a:t>JIT </a:t>
            </a:r>
            <a:r>
              <a:rPr lang="ko-KR" altLang="en-US" dirty="0" smtClean="0"/>
              <a:t>컴파일러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느린 실행 요인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인터프리터 </a:t>
            </a:r>
            <a:r>
              <a:rPr lang="ko-KR" altLang="en-US" dirty="0"/>
              <a:t>방식으로 바이트 </a:t>
            </a:r>
            <a:r>
              <a:rPr lang="ko-KR" altLang="en-US" dirty="0" smtClean="0"/>
              <a:t>코드 실행</a:t>
            </a:r>
            <a:endParaRPr lang="en-US" altLang="ko-KR" dirty="0" smtClean="0"/>
          </a:p>
          <a:p>
            <a:pPr lvl="1"/>
            <a:r>
              <a:rPr lang="en-US" altLang="ko-KR" dirty="0"/>
              <a:t>JIT(Just in Time) </a:t>
            </a:r>
            <a:r>
              <a:rPr lang="ko-KR" altLang="en-US" dirty="0" err="1"/>
              <a:t>컴파일링</a:t>
            </a:r>
            <a:r>
              <a:rPr lang="ko-KR" altLang="en-US" dirty="0"/>
              <a:t> </a:t>
            </a:r>
            <a:r>
              <a:rPr lang="ko-KR" altLang="en-US" dirty="0" smtClean="0"/>
              <a:t>기법으로 개선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도중 바이트 코드를 해당 </a:t>
            </a:r>
            <a:r>
              <a:rPr lang="en-US" altLang="ko-KR" sz="2000" dirty="0"/>
              <a:t>CPU</a:t>
            </a:r>
            <a:r>
              <a:rPr lang="ko-KR" altLang="en-US" dirty="0"/>
              <a:t>의 기계어 코드로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r>
              <a:rPr lang="en-US" altLang="ko-KR" dirty="0" smtClean="0"/>
              <a:t> CPU</a:t>
            </a:r>
            <a:r>
              <a:rPr lang="ko-KR" altLang="en-US" dirty="0" smtClean="0"/>
              <a:t>가 </a:t>
            </a:r>
            <a:r>
              <a:rPr lang="ko-KR" altLang="en-US" dirty="0"/>
              <a:t>기계어를 실행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 된 파일의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.java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</a:t>
            </a:r>
            <a:r>
              <a:rPr lang="en-US" altLang="ko-KR" b="1" dirty="0" smtClean="0"/>
              <a:t>.c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41129"/>
            <a:ext cx="6408712" cy="38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고슬링</a:t>
            </a:r>
            <a:r>
              <a:rPr lang="en-US" altLang="ko-KR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dirty="0" smtClean="0"/>
              <a:t>인터넷과 웹의 엄청난 발전에 힘입어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오라클에서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2" y="399074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7" y="4176561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플랫폼 종속성</a:t>
            </a:r>
            <a:r>
              <a:rPr lang="en-US" altLang="ko-KR" dirty="0" smtClean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5900" y="5217957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31680" y="551798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1907704" y="2780928"/>
            <a:ext cx="2040032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972476" y="2810425"/>
            <a:ext cx="1078639" cy="1629890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43845" y="3289131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11335" y="37046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89153" y="31839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318569" y="3805595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344634" y="3752168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2075" y="131220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4128" y="175283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4412" y="5092234"/>
            <a:ext cx="1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99" y="4273202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" y="1821520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4605" y="1830742"/>
            <a:ext cx="295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인</a:t>
            </a:r>
            <a:r>
              <a:rPr lang="ko-KR" altLang="en-US" sz="1200" dirty="0"/>
              <a:t>텔</a:t>
            </a:r>
            <a:r>
              <a:rPr lang="en-US" altLang="ko-KR" sz="1200" dirty="0" smtClean="0"/>
              <a:t> CPU</a:t>
            </a:r>
            <a:r>
              <a:rPr lang="ko-KR" altLang="en-US" sz="1200" dirty="0" smtClean="0"/>
              <a:t>를 가진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환경에서 개발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stCxn id="10" idx="0"/>
            <a:endCxn id="32" idx="2"/>
          </p:cNvCxnSpPr>
          <p:nvPr/>
        </p:nvCxnSpPr>
        <p:spPr>
          <a:xfrm>
            <a:off x="3010620" y="2495559"/>
            <a:ext cx="55910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한쪽 모서리가 잘린 사각형 31"/>
          <p:cNvSpPr/>
          <p:nvPr/>
        </p:nvSpPr>
        <p:spPr>
          <a:xfrm>
            <a:off x="3569724" y="2211613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기계어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935973" y="220980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482333" y="2805289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10" idx="2"/>
          </p:cNvCxnSpPr>
          <p:nvPr/>
        </p:nvCxnSpPr>
        <p:spPr>
          <a:xfrm flipV="1">
            <a:off x="1669519" y="249555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9785" y="228280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컴파일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6196955" y="4139349"/>
            <a:ext cx="1257078" cy="84852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019172" y="2791543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셈 기호 34"/>
          <p:cNvSpPr/>
          <p:nvPr/>
        </p:nvSpPr>
        <p:spPr>
          <a:xfrm>
            <a:off x="5144993" y="3674127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266496" y="5148649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10" y="1261901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01" y="381096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92219" y="5095419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943" y="5544473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3107440" y="2358605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172214" y="2388101"/>
            <a:ext cx="1138140" cy="160494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90017" y="329543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164110" y="308112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942495" y="307836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8926" y="1766671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27" y="2868418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9703" y="4724196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6953" y="5140682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3945" y="478711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4524" y="5175141"/>
            <a:ext cx="143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76" y="3724065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04" y="3623847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35" idx="0"/>
            <a:endCxn id="34" idx="2"/>
          </p:cNvCxnSpPr>
          <p:nvPr/>
        </p:nvCxnSpPr>
        <p:spPr>
          <a:xfrm flipV="1">
            <a:off x="4375409" y="2064007"/>
            <a:ext cx="416486" cy="92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33"/>
          <p:cNvSpPr/>
          <p:nvPr/>
        </p:nvSpPr>
        <p:spPr>
          <a:xfrm>
            <a:off x="4791895" y="1778329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한쪽 모서리가 잘린 사각형 34"/>
          <p:cNvSpPr/>
          <p:nvPr/>
        </p:nvSpPr>
        <p:spPr>
          <a:xfrm>
            <a:off x="3300762" y="178748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응용프로그램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endCxn id="35" idx="2"/>
          </p:cNvCxnSpPr>
          <p:nvPr/>
        </p:nvCxnSpPr>
        <p:spPr>
          <a:xfrm flipV="1">
            <a:off x="3034308" y="207323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657321" y="2394837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7355052" y="3718443"/>
            <a:ext cx="1257078" cy="848528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5177269" y="2370637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24593" y="5141586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7487539" y="47429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7696" y="306101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6533134" y="2088391"/>
            <a:ext cx="1260608" cy="612934"/>
          </a:xfrm>
          <a:prstGeom prst="wedgeRoundRectCallout">
            <a:avLst>
              <a:gd name="adj1" fmla="val -102511"/>
              <a:gd name="adj2" fmla="val 112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자바 가상 기계가 설치된 </a:t>
            </a:r>
            <a:r>
              <a:rPr lang="ko-KR" altLang="en-US" sz="1000" smtClean="0"/>
              <a:t>모든 컴퓨터에서 실행됨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2486</TotalTime>
  <Words>2320</Words>
  <Application>Microsoft Office PowerPoint</Application>
  <PresentationFormat>화면 슬라이드 쇼(4:3)</PresentationFormat>
  <Paragraphs>575</Paragraphs>
  <Slides>45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컴퓨터와 소프트웨어</vt:lpstr>
      <vt:lpstr>프로그래밍 언어</vt:lpstr>
      <vt:lpstr>프로그래밍 언어의 진화</vt:lpstr>
      <vt:lpstr>컴파일</vt:lpstr>
      <vt:lpstr>자바의 태동</vt:lpstr>
      <vt:lpstr>WORA</vt:lpstr>
      <vt:lpstr>플랫폼 종속성(platform dependency)</vt:lpstr>
      <vt:lpstr>자바의 플랫폼 독립성, WORA</vt:lpstr>
      <vt:lpstr>바이트 코드와 자바 가상 기계</vt:lpstr>
      <vt:lpstr>바이트 코드의 디어셈블(disassemble)</vt:lpstr>
      <vt:lpstr>디어셈블하여 바이트 코드 보기</vt:lpstr>
      <vt:lpstr>C/C++ 프로그램의 개발 및 실행 환경</vt:lpstr>
      <vt:lpstr>자바의 개발 및 실행 환경</vt:lpstr>
      <vt:lpstr>자바와 C/C++의 실행 환경 차이</vt:lpstr>
      <vt:lpstr>Tip: 자바와 C/C++실행 환경 및 과정</vt:lpstr>
      <vt:lpstr>자바의 배포판 종류</vt:lpstr>
      <vt:lpstr>Java SE 구성</vt:lpstr>
      <vt:lpstr>자바와 오픈 소스</vt:lpstr>
      <vt:lpstr>JDK와 JRE</vt:lpstr>
      <vt:lpstr>JDK 설치 후 디렉터리 구조</vt:lpstr>
      <vt:lpstr>나는 누구?</vt:lpstr>
      <vt:lpstr>자바 API</vt:lpstr>
      <vt:lpstr>자바 온라인 API 문서</vt:lpstr>
      <vt:lpstr>자바 통합 개발 환경–이클립스(Eclipse)</vt:lpstr>
      <vt:lpstr>Tip: javadoc를 이용한  API 도큐먼트 생성</vt:lpstr>
      <vt:lpstr>javadoc로 HelloDoc 클래스의 API 도큐먼트생성</vt:lpstr>
      <vt:lpstr>자바 프로그램 개발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언어의 전 세계적인 활용도</vt:lpstr>
      <vt:lpstr>자바 응용의 종류 : 데스크톱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126</cp:revision>
  <dcterms:created xsi:type="dcterms:W3CDTF">2011-08-27T14:53:28Z</dcterms:created>
  <dcterms:modified xsi:type="dcterms:W3CDTF">2017-08-08T02:33:35Z</dcterms:modified>
</cp:coreProperties>
</file>